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69;&#1083;&#1083;&#1072;%20&#1041;&#1086;&#1088;&#1080;&#1089;&#1086;&#1074;&#1085;&#1072;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69;&#1083;&#1083;&#1072;%20&#1041;&#1086;&#1088;&#1080;&#1089;&#1086;&#1074;&#1085;&#1072;\Desktop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122703412073491E-2"/>
          <c:y val="5.0925925925925923E-2"/>
          <c:w val="0.90287729658792648"/>
          <c:h val="0.8648228346456693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225048923679059E-2"/>
                  <c:y val="-7.40740740740740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91A5050-425A-4E4B-8A5C-3168A0982853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D4333538-79D1-4532-B5FE-E318CB5FC7EE}" type="VALUE">
                      <a:rPr lang="ru-RU"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600" b="1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rgbClr val="FFFF00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238367464340935"/>
                      <c:h val="0.1167308253135024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6092628832354858E-3"/>
                  <c:y val="-0.1018518518518519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69CB7A8-6CCC-4298-9B4C-11B3B70B858B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ACB31AD4-2F07-4614-9885-6741255334E7}" type="VALUE">
                      <a:rPr lang="ru-RU" sz="16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600" b="1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rgbClr val="FFFF00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Sheet1!$B$9:$B$10</c:f>
              <c:strCache>
                <c:ptCount val="2"/>
                <c:pt idx="0">
                  <c:v>щ1эх-щ1эхыу</c:v>
                </c:pt>
                <c:pt idx="1">
                  <c:v>зэзэмызэ</c:v>
                </c:pt>
              </c:strCache>
            </c:strRef>
          </c:cat>
          <c:val>
            <c:numRef>
              <c:f>Sheet1!$C$9:$C$10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3587624"/>
        <c:axId val="383589192"/>
        <c:axId val="0"/>
      </c:bar3DChart>
      <c:catAx>
        <c:axId val="383587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3589192"/>
        <c:crosses val="autoZero"/>
        <c:auto val="1"/>
        <c:lblAlgn val="ctr"/>
        <c:lblOffset val="100"/>
        <c:noMultiLvlLbl val="0"/>
      </c:catAx>
      <c:valAx>
        <c:axId val="383589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3587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Нэху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къызыпхызыдз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дамыгъэр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сабийхэм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щыгъынхэм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хэлъмэ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гъуэгум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къыщыхъу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къэхъукъащ1эхэм </a:t>
            </a:r>
            <a:r>
              <a:rPr lang="ru-RU" sz="1800" b="0" i="0" u="none" strike="noStrike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щыхъума</a:t>
            </a:r>
            <a:r>
              <a:rPr lang="ru-RU" sz="1800" b="0" i="0" u="none" strike="noStrike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мэхъу</a:t>
            </a:r>
            <a:endParaRPr lang="ru-RU" sz="1800" b="0" i="0" u="none" strike="noStrike" baseline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800" b="0" i="0" u="none" strike="noStrike" baseline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2-Нэху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къызыпхызыдз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дамыгъэр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сабийхэм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щыгъынхэм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хэлъмэ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гъуэгум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къыщыхъу</a:t>
            </a:r>
            <a:r>
              <a:rPr lang="ru-RU" sz="18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къэхъукъащ1эхэм </a:t>
            </a:r>
            <a:r>
              <a:rPr lang="ru-RU" sz="1800" b="0" i="0" u="none" strike="noStrike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щыхъума</a:t>
            </a:r>
            <a:r>
              <a:rPr lang="ru-RU" sz="1800" b="0" i="0" u="none" strike="noStrike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хъукъым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796120536362948"/>
          <c:y val="2.5257328765272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8593683137564"/>
          <c:y val="0.34496880226521381"/>
          <c:w val="0.86515541677742436"/>
          <c:h val="0.5444511420652961"/>
        </c:manualLayout>
      </c:layout>
      <c:bar3DChart>
        <c:barDir val="col"/>
        <c:grouping val="clustered"/>
        <c:varyColors val="0"/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990381958473887E-3"/>
                  <c:y val="-8.580127733555134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smtClean="0"/>
                      <a:t> </a:t>
                    </a:r>
                    <a:fld id="{4C0A2238-0A2A-49C7-AB09-3AE322EECD4B}" type="VALUE">
                      <a:rPr lang="en-US" baseline="0"/>
                      <a:pPr>
                        <a:defRPr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 smtClean="0"/>
                  </a:p>
                </c:rich>
              </c:tx>
              <c:spPr>
                <a:solidFill>
                  <a:srgbClr val="92D050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9487496546015448E-2"/>
                  <c:y val="-5.958422037191062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smtClean="0"/>
                      <a:t> </a:t>
                    </a:r>
                    <a:fld id="{82779867-7B4E-4343-A9C6-C4F33BC0C236}" type="VALUE">
                      <a:rPr lang="en-US" baseline="0"/>
                      <a:pPr>
                        <a:defRPr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 smtClean="0"/>
                  </a:p>
                </c:rich>
              </c:tx>
              <c:spPr>
                <a:solidFill>
                  <a:srgbClr val="92D050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val>
            <c:numRef>
              <c:f>Sheet1!$E$22:$E$23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8058464"/>
        <c:axId val="438056112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solidFill>
                      <a:srgbClr val="FFFFFF"/>
                    </a:solidFill>
                    <a:ln>
                      <a:solidFill>
                        <a:srgbClr val="000000">
                          <a:lumMod val="25000"/>
                          <a:lumOff val="75000"/>
                        </a:srgb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Sheet1!$C$22:$C$23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solidFill>
                      <a:srgbClr val="FFFFFF"/>
                    </a:solidFill>
                    <a:ln>
                      <a:solidFill>
                        <a:srgbClr val="000000">
                          <a:lumMod val="25000"/>
                          <a:lumOff val="75000"/>
                        </a:srgb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Sheet1!$D$22:$D$23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3DChart>
      <c:catAx>
        <c:axId val="438058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8056112"/>
        <c:crosses val="autoZero"/>
        <c:auto val="1"/>
        <c:lblAlgn val="ctr"/>
        <c:lblOffset val="100"/>
        <c:noMultiLvlLbl val="0"/>
      </c:catAx>
      <c:valAx>
        <c:axId val="43805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805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Sheet1!$B$48:$B$50</c:f>
              <c:strCache>
                <c:ptCount val="3"/>
                <c:pt idx="0">
                  <c:v>Хущ1окъу я сабийхэм а дамыгъэхэр я1эну</c:v>
                </c:pt>
                <c:pt idx="1">
                  <c:v>Дамыгъэхэр я сабийхэм я1эн хуейуэ, ауэ яхузэф1эмык1ыу</c:v>
                </c:pt>
                <c:pt idx="2">
                  <c:v>Я1эн хуейуэ къалъытэххэркъым</c:v>
                </c:pt>
              </c:strCache>
            </c:strRef>
          </c:cat>
          <c:val>
            <c:numRef>
              <c:f>Sheet1!$K$48:$K$50</c:f>
              <c:numCache>
                <c:formatCode>0%</c:formatCode>
                <c:ptCount val="3"/>
                <c:pt idx="0">
                  <c:v>0.65</c:v>
                </c:pt>
                <c:pt idx="1">
                  <c:v>0.14000000000000001</c:v>
                </c:pt>
                <c:pt idx="2">
                  <c:v>0.21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2003640"/>
        <c:axId val="3820032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Sheet1!$B$48:$B$50</c15:sqref>
                        </c15:formulaRef>
                      </c:ext>
                    </c:extLst>
                    <c:strCache>
                      <c:ptCount val="3"/>
                      <c:pt idx="0">
                        <c:v>Хущ1окъу я сабийхэм а дамыгъэхэр я1эну</c:v>
                      </c:pt>
                      <c:pt idx="1">
                        <c:v>Дамыгъэхэр я сабийхэм я1эн хуейуэ, ауэ яхузэф1эмык1ыу</c:v>
                      </c:pt>
                      <c:pt idx="2">
                        <c:v>Я1эн хуейуэ къалъытэххэркъым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Sheet1!$C$48:$C$50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Sheet1!$B$48:$B$50</c15:sqref>
                        </c15:formulaRef>
                      </c:ext>
                    </c:extLst>
                    <c:strCache>
                      <c:ptCount val="3"/>
                      <c:pt idx="0">
                        <c:v>Хущ1окъу я сабийхэм а дамыгъэхэр я1эну</c:v>
                      </c:pt>
                      <c:pt idx="1">
                        <c:v>Дамыгъэхэр я сабийхэм я1эн хуейуэ, ауэ яхузэф1эмык1ыу</c:v>
                      </c:pt>
                      <c:pt idx="2">
                        <c:v>Я1эн хуейуэ къалъытэххэркъым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Sheet1!$D$48:$D$50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Sheet1!$B$48:$B$50</c15:sqref>
                        </c15:formulaRef>
                      </c:ext>
                    </c:extLst>
                    <c:strCache>
                      <c:ptCount val="3"/>
                      <c:pt idx="0">
                        <c:v>Хущ1окъу я сабийхэм а дамыгъэхэр я1эну</c:v>
                      </c:pt>
                      <c:pt idx="1">
                        <c:v>Дамыгъэхэр я сабийхэм я1эн хуейуэ, ауэ яхузэф1эмык1ыу</c:v>
                      </c:pt>
                      <c:pt idx="2">
                        <c:v>Я1эн хуейуэ къалъытэххэркъым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Sheet1!$E$48:$E$50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Sheet1!$B$48:$B$50</c15:sqref>
                        </c15:formulaRef>
                      </c:ext>
                    </c:extLst>
                    <c:strCache>
                      <c:ptCount val="3"/>
                      <c:pt idx="0">
                        <c:v>Хущ1окъу я сабийхэм а дамыгъэхэр я1эну</c:v>
                      </c:pt>
                      <c:pt idx="1">
                        <c:v>Дамыгъэхэр я сабийхэм я1эн хуейуэ, ауэ яхузэф1эмык1ыу</c:v>
                      </c:pt>
                      <c:pt idx="2">
                        <c:v>Я1эн хуейуэ къалъытэххэркъым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Sheet1!$F$48:$F$50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Sheet1!$B$48:$B$50</c15:sqref>
                        </c15:formulaRef>
                      </c:ext>
                    </c:extLst>
                    <c:strCache>
                      <c:ptCount val="3"/>
                      <c:pt idx="0">
                        <c:v>Хущ1окъу я сабийхэм а дамыгъэхэр я1эну</c:v>
                      </c:pt>
                      <c:pt idx="1">
                        <c:v>Дамыгъэхэр я сабийхэм я1эн хуейуэ, ауэ яхузэф1эмык1ыу</c:v>
                      </c:pt>
                      <c:pt idx="2">
                        <c:v>Я1эн хуейуэ къалъытэххэркъым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Sheet1!$G$48:$G$50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Sheet1!$B$48:$B$50</c15:sqref>
                        </c15:formulaRef>
                      </c:ext>
                    </c:extLst>
                    <c:strCache>
                      <c:ptCount val="3"/>
                      <c:pt idx="0">
                        <c:v>Хущ1окъу я сабийхэм а дамыгъэхэр я1эну</c:v>
                      </c:pt>
                      <c:pt idx="1">
                        <c:v>Дамыгъэхэр я сабийхэм я1эн хуейуэ, ауэ яхузэф1эмык1ыу</c:v>
                      </c:pt>
                      <c:pt idx="2">
                        <c:v>Я1эн хуейуэ къалъытэххэркъым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Sheet1!$H$48:$H$50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Sheet1!$B$48:$B$50</c15:sqref>
                        </c15:formulaRef>
                      </c:ext>
                    </c:extLst>
                    <c:strCache>
                      <c:ptCount val="3"/>
                      <c:pt idx="0">
                        <c:v>Хущ1окъу я сабийхэм а дамыгъэхэр я1эну</c:v>
                      </c:pt>
                      <c:pt idx="1">
                        <c:v>Дамыгъэхэр я сабийхэм я1эн хуейуэ, ауэ яхузэф1эмык1ыу</c:v>
                      </c:pt>
                      <c:pt idx="2">
                        <c:v>Я1эн хуейуэ къалъытэххэркъым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Sheet1!$I$48:$I$50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Sheet1!$B$48:$B$50</c15:sqref>
                        </c15:formulaRef>
                      </c:ext>
                    </c:extLst>
                    <c:strCache>
                      <c:ptCount val="3"/>
                      <c:pt idx="0">
                        <c:v>Хущ1окъу я сабийхэм а дамыгъэхэр я1эну</c:v>
                      </c:pt>
                      <c:pt idx="1">
                        <c:v>Дамыгъэхэр я сабийхэм я1эн хуейуэ, ауэ яхузэф1эмык1ыу</c:v>
                      </c:pt>
                      <c:pt idx="2">
                        <c:v>Я1эн хуейуэ къалъытэххэркъым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Sheet1!$J$48:$J$50</c15:sqref>
                        </c15:formulaRef>
                      </c:ext>
                    </c:extLst>
                    <c:numCache>
                      <c:formatCode>0%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Sheet1!$B$48:$B$50</c15:sqref>
                        </c15:formulaRef>
                      </c:ext>
                    </c:extLst>
                    <c:strCache>
                      <c:ptCount val="3"/>
                      <c:pt idx="0">
                        <c:v>Хущ1окъу я сабийхэм а дамыгъэхэр я1эну</c:v>
                      </c:pt>
                      <c:pt idx="1">
                        <c:v>Дамыгъэхэр я сабийхэм я1эн хуейуэ, ауэ яхузэф1эмык1ыу</c:v>
                      </c:pt>
                      <c:pt idx="2">
                        <c:v>Я1эн хуейуэ къалъытэххэркъым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Sheet1!$L$48:$L$50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38200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2003248"/>
        <c:crosses val="autoZero"/>
        <c:auto val="1"/>
        <c:lblAlgn val="ctr"/>
        <c:lblOffset val="100"/>
        <c:noMultiLvlLbl val="0"/>
      </c:catAx>
      <c:valAx>
        <c:axId val="38200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200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0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8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6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0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6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6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1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7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7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78672"/>
          </a:xfrm>
        </p:spPr>
        <p:txBody>
          <a:bodyPr>
            <a:normAutofit/>
          </a:bodyPr>
          <a:lstStyle/>
          <a:p>
            <a:r>
              <a:rPr lang="ru-RU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Нэху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къызыпхызыдз-къезыгъэдзыж</a:t>
            </a:r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дамыгъэ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149080"/>
            <a:ext cx="4258816" cy="156592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9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Лэжьыгъэхэр</a:t>
            </a:r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зыгъэзэщ1ар: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r"/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Ахьмэд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Аминэ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Тхьэк1умашэ 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Салимэ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бланэ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классым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еджак1уэ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620689"/>
            <a:ext cx="8352928" cy="5505474"/>
          </a:xfrm>
        </p:spPr>
        <p:txBody>
          <a:bodyPr>
            <a:normAutofit/>
          </a:bodyPr>
          <a:lstStyle/>
          <a:p>
            <a:pPr marL="3429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Выводхэр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мыпхуэдэ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вывод дощ1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машинэм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нэху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щригъэдзым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нэхъыф1у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елъагъу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нэху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къызыпхызыдз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дамыгъэ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хужьыр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Нэху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къызыпхызыдз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дамыгъэхэр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щыгъыным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нэгъуэщ1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предметхэм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щык1эрылъым-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пшапэ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зэхэуэгъуэм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гъуэгум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сабийхэр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къэхъу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къащ1эхэм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щыхъума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мэхъу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нэхъ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лъыботэ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280920" cy="5976664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Абы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ипкъ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итк1э,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упсэуну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уузышншэну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гъуэгум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уриныбжьэгъуну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ухуеймэ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гъуэгум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теухуа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правилэхэм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темык1ын: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Гъуэгурык1уэм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илъытэн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хуейщ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гъуэгум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теухуа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правилэхэр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3429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Псом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хуэмыдэу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лъытапхъэщ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къалэ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къуажэ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дэжып1эхэм.</a:t>
            </a:r>
          </a:p>
          <a:p>
            <a:pPr marL="3429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Нэху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къызыпхызыдз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дамыгъэхэр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щыгъыным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хэгъэлъын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хуейщ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Тхылъылъэхэм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вакъэ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зилъ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къэп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ц1ык1ухэм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нэху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къызыпхызыдз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дамыгъэхэр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къыщыгъэсэбэпын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62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640961" cy="6192688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Мурадыр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Жэщым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нэху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къызыпхызыдз-къэзыгъэзэж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дамыгъэм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къэлэн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игъэзащ1эр, и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сэбэпыныгъэр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Къалэнхэр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Къызытек1ам и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тхыдэр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джын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Жэщым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нэху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къызыпхызыдз-къэзыгъэзэж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дамыгъэм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сэбэпыныгъэр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гъэунэхун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Жэщым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нэху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къызыпхызыдз-къэзыгъэзэж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дамыгъэм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сэбэпыныгъэр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къэхутэнымк1э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къэхутэныгъэ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лэжьыгъэ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зыбжанэ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егъэк1уэк1ын.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19256" cy="5505475"/>
          </a:xfrm>
        </p:spPr>
        <p:txBody>
          <a:bodyPr/>
          <a:lstStyle/>
          <a:p>
            <a:pPr marL="34290" indent="0">
              <a:buNone/>
            </a:pP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Гипотизэ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 фи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пащхьэ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идолъхьэ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жэщым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нэху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къызыпхызыдз-къэзыгъэзэж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дамыгъэр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щыгъыным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к1эрыплъхьэмэ,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машинэр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зезыгъак1уэм, гъуэгурык1уэм нэхъыф1у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зэрылъитэнум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 фи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пащхьэ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идолъхьэ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жэщым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нэху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къызыпхызыдз-къэзыгъэзэж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дамыгъэ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хужьыр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удзыфэм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нэхърэ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нэхъыф1у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зэрыплъагъур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7178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75428400"/>
              </p:ext>
            </p:extLst>
          </p:nvPr>
        </p:nvGraphicFramePr>
        <p:xfrm>
          <a:off x="323528" y="1412776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55576" y="620688"/>
            <a:ext cx="7776864" cy="658813"/>
          </a:xfrm>
        </p:spPr>
        <p:txBody>
          <a:bodyPr/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щ1эупщ1эныгъэ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5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04063331"/>
              </p:ext>
            </p:extLst>
          </p:nvPr>
        </p:nvGraphicFramePr>
        <p:xfrm>
          <a:off x="323528" y="476672"/>
          <a:ext cx="8472099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6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13341"/>
              </p:ext>
            </p:extLst>
          </p:nvPr>
        </p:nvGraphicFramePr>
        <p:xfrm>
          <a:off x="323528" y="260648"/>
          <a:ext cx="856895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19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044034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Гъэунэхуныгъэ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25837" r="1724" b="15662"/>
          <a:stretch/>
        </p:blipFill>
        <p:spPr>
          <a:xfrm>
            <a:off x="457200" y="1196752"/>
            <a:ext cx="3826768" cy="5308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937" y="1196752"/>
            <a:ext cx="4178519" cy="5308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63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еник 11\Desktop\20180117_094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19256" cy="6120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Ученик 11\Desktop\20180117_095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718"/>
            <a:ext cx="8640960" cy="651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146</TotalTime>
  <Words>230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Corbel</vt:lpstr>
      <vt:lpstr>Times New Roman</vt:lpstr>
      <vt:lpstr>Базис</vt:lpstr>
      <vt:lpstr>Нэху къызыпхызыдз-къезыгъэдзыж дамыгъэ</vt:lpstr>
      <vt:lpstr>Презентация PowerPoint</vt:lpstr>
      <vt:lpstr>Презентация PowerPoint</vt:lpstr>
      <vt:lpstr>Социологическэ щ1эупщ1эныгъэ</vt:lpstr>
      <vt:lpstr>Презентация PowerPoint</vt:lpstr>
      <vt:lpstr>Презентация PowerPoint</vt:lpstr>
      <vt:lpstr>Гъэунэхуныгъэ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Фликер…</dc:title>
  <dc:creator>Ученик 11</dc:creator>
  <cp:lastModifiedBy>Элла Борисовна</cp:lastModifiedBy>
  <cp:revision>12</cp:revision>
  <dcterms:created xsi:type="dcterms:W3CDTF">2018-01-17T04:34:16Z</dcterms:created>
  <dcterms:modified xsi:type="dcterms:W3CDTF">2018-03-15T11:31:46Z</dcterms:modified>
</cp:coreProperties>
</file>